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6" r:id="rId2"/>
    <p:sldId id="271" r:id="rId3"/>
    <p:sldId id="269" r:id="rId4"/>
    <p:sldId id="272" r:id="rId5"/>
    <p:sldId id="270" r:id="rId6"/>
    <p:sldId id="268" r:id="rId7"/>
    <p:sldId id="267" r:id="rId8"/>
    <p:sldId id="263" r:id="rId9"/>
    <p:sldId id="261" r:id="rId10"/>
    <p:sldId id="257" r:id="rId11"/>
    <p:sldId id="26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449"/>
    <p:restoredTop sz="94228"/>
  </p:normalViewPr>
  <p:slideViewPr>
    <p:cSldViewPr snapToGrid="0" snapToObjects="1">
      <p:cViewPr varScale="1">
        <p:scale>
          <a:sx n="104" d="100"/>
          <a:sy n="104" d="100"/>
        </p:scale>
        <p:origin x="44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00FC60-6B28-CB40-9F27-964B584D7D34}" type="datetimeFigureOut">
              <a:rPr lang="en-US" smtClean="0"/>
              <a:t>9/11/22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E27231-2E7E-3B40-B3FE-C7B42D235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635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and Selection among the sea of schools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In person and Virtual Visits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Merit, Need-based, FAFSA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Research and finding Scholarships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E27231-2E7E-3B40-B3FE-C7B42D235B9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124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9/11/22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stweb.com/college-search/articles/summer-programs-for-high-school-students" TargetMode="External"/><Relationship Id="rId7" Type="http://schemas.openxmlformats.org/officeDocument/2006/relationships/hyperlink" Target="http://blog.collegegreenlight.com/blog/college-fly-in-diversity-programs/" TargetMode="External"/><Relationship Id="rId2" Type="http://schemas.openxmlformats.org/officeDocument/2006/relationships/hyperlink" Target="https://www.bestcollegereviews.org/features/pre-college-summer-science-programs-high-school-student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tic1.squarespace.com/static/54c6fd1be4b0f6cdd67c71db/t/5aff18b66d2a73441ec71c01/1526667446196/FY18_Fly-In+Program+Database_Updated+5/2018+-+Fly-In+Opportunities.pdf" TargetMode="External"/><Relationship Id="rId5" Type="http://schemas.openxmlformats.org/officeDocument/2006/relationships/hyperlink" Target="https://www.questbridge.org/" TargetMode="External"/><Relationship Id="rId4" Type="http://schemas.openxmlformats.org/officeDocument/2006/relationships/hyperlink" Target="http://www.collegeprepped.com/2017-free-and-low-cost-summer-college-programs-for-high-school-students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mmonapp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news.rice.edu/2018/09/18/rice-university-announces-new-program-to-dramatically-expand-scholarships-for-middle-class/" TargetMode="External"/><Relationship Id="rId2" Type="http://schemas.openxmlformats.org/officeDocument/2006/relationships/hyperlink" Target="https://studentloanhero.com/featured/colleges-no-student-loans-policy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K0bbu0y5AM" TargetMode="External"/><Relationship Id="rId2" Type="http://schemas.openxmlformats.org/officeDocument/2006/relationships/hyperlink" Target="https://studentaid.ed.gov/sa/fafs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tudentaid.ed.gov/sa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bkmclamorefoundation.org/who-we-are/programs/burger-king-scholars-program/" TargetMode="External"/><Relationship Id="rId3" Type="http://schemas.openxmlformats.org/officeDocument/2006/relationships/hyperlink" Target="https://www.youtube.com/watch?v=LK0bbu0y5AM" TargetMode="External"/><Relationship Id="rId7" Type="http://schemas.openxmlformats.org/officeDocument/2006/relationships/hyperlink" Target="https://www.scholarships.com/financial-aid/college-scholarships/scholarships-by-state/hawaii-scholarships/" TargetMode="External"/><Relationship Id="rId12" Type="http://schemas.openxmlformats.org/officeDocument/2006/relationships/hyperlink" Target="https://myscholly.com/" TargetMode="External"/><Relationship Id="rId2" Type="http://schemas.openxmlformats.org/officeDocument/2006/relationships/hyperlink" Target="https://studentaid.ed.gov/sa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hsys.scholarships.ngwebsolutions.com/CMXAdmin/Cmx_Content.aspx?cpId=624" TargetMode="External"/><Relationship Id="rId11" Type="http://schemas.openxmlformats.org/officeDocument/2006/relationships/hyperlink" Target="http://www.fastweb.com/" TargetMode="External"/><Relationship Id="rId5" Type="http://schemas.openxmlformats.org/officeDocument/2006/relationships/hyperlink" Target="https://bigfuture.collegeboard.org/scholarship-search" TargetMode="External"/><Relationship Id="rId10" Type="http://schemas.openxmlformats.org/officeDocument/2006/relationships/hyperlink" Target="https://www.unigo.com/scholarships/by-state/hawaii-scholarships" TargetMode="External"/><Relationship Id="rId4" Type="http://schemas.openxmlformats.org/officeDocument/2006/relationships/hyperlink" Target="https://hcf.scholarships.ngwebsolutions.com/scholarx_scholarshipsearch.aspx" TargetMode="External"/><Relationship Id="rId9" Type="http://schemas.openxmlformats.org/officeDocument/2006/relationships/hyperlink" Target="Native%20Hawaiian%20(UH)%20Scholarships%20https:/www.oha.org/scholarships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iche.edu/wue" TargetMode="External"/><Relationship Id="rId3" Type="http://schemas.openxmlformats.org/officeDocument/2006/relationships/hyperlink" Target="https://www.usnews.com/best-colleges/rankings/national-liberal-arts-colleges" TargetMode="External"/><Relationship Id="rId7" Type="http://schemas.openxmlformats.org/officeDocument/2006/relationships/hyperlink" Target="https://www.wiche.edu/files/files/wueHandout.pdf" TargetMode="External"/><Relationship Id="rId2" Type="http://schemas.openxmlformats.org/officeDocument/2006/relationships/hyperlink" Target="https://www.princetonreview.com/college-search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ommonapp.org/" TargetMode="External"/><Relationship Id="rId5" Type="http://schemas.openxmlformats.org/officeDocument/2006/relationships/hyperlink" Target="https://nces.ed.gov/collegenavigator/" TargetMode="External"/><Relationship Id="rId10" Type="http://schemas.openxmlformats.org/officeDocument/2006/relationships/hyperlink" Target="https://www.youvisit.com/collegesearch" TargetMode="External"/><Relationship Id="rId4" Type="http://schemas.openxmlformats.org/officeDocument/2006/relationships/hyperlink" Target="https://bigfuture.collegeboard.org/college-search" TargetMode="External"/><Relationship Id="rId9" Type="http://schemas.openxmlformats.org/officeDocument/2006/relationships/hyperlink" Target="https://admission.asu.edu/wu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1508B-24D5-544F-8990-4686BD3DBE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1721" y="294807"/>
            <a:ext cx="7197726" cy="78808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rgbClr val="FFC000"/>
                </a:solidFill>
              </a:rPr>
              <a:t>WHEA College night 2022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795881-0ED8-B547-A249-B0FC818433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7688" y="2722266"/>
            <a:ext cx="9765792" cy="3517896"/>
          </a:xfrm>
        </p:spPr>
        <p:txBody>
          <a:bodyPr>
            <a:noAutofit/>
          </a:bodyPr>
          <a:lstStyle/>
          <a:p>
            <a:pPr algn="ctr"/>
            <a:r>
              <a:rPr lang="en-US" sz="2800" cap="none" dirty="0">
                <a:solidFill>
                  <a:srgbClr val="FFC000"/>
                </a:solidFill>
              </a:rPr>
              <a:t>There are four main steps on your college journey</a:t>
            </a:r>
          </a:p>
          <a:p>
            <a:pPr algn="l"/>
            <a:endParaRPr lang="en-US" sz="2800" dirty="0"/>
          </a:p>
          <a:p>
            <a:pPr algn="l"/>
            <a:r>
              <a:rPr lang="en-US" sz="2800" dirty="0"/>
              <a:t>1. Graduate High School</a:t>
            </a:r>
          </a:p>
          <a:p>
            <a:pPr marL="1371600" lvl="2" indent="-457200" algn="l">
              <a:buAutoNum type="alphaUcPeriod"/>
            </a:pPr>
            <a:r>
              <a:rPr lang="en-US" sz="2400" dirty="0"/>
              <a:t>With A </a:t>
            </a:r>
            <a:r>
              <a:rPr lang="en-US" sz="2400" b="1" dirty="0">
                <a:solidFill>
                  <a:srgbClr val="FFFF00"/>
                </a:solidFill>
                <a:highlight>
                  <a:srgbClr val="800080"/>
                </a:highlight>
              </a:rPr>
              <a:t>RESUME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/>
              <a:t>that shows a </a:t>
            </a:r>
            <a:r>
              <a:rPr lang="en-US" sz="2400" b="1" dirty="0">
                <a:solidFill>
                  <a:srgbClr val="FFFF00"/>
                </a:solidFill>
                <a:highlight>
                  <a:srgbClr val="800080"/>
                </a:highlight>
              </a:rPr>
              <a:t>PASSION</a:t>
            </a:r>
          </a:p>
          <a:p>
            <a:pPr marL="1371600" lvl="2" indent="-457200" algn="l">
              <a:buAutoNum type="alphaUcPeriod"/>
            </a:pPr>
            <a:r>
              <a:rPr lang="en-US" sz="2400" dirty="0"/>
              <a:t>With </a:t>
            </a:r>
            <a:r>
              <a:rPr lang="en-US" sz="2400" b="1" dirty="0">
                <a:solidFill>
                  <a:srgbClr val="FFFF00"/>
                </a:solidFill>
                <a:highlight>
                  <a:srgbClr val="800080"/>
                </a:highlight>
              </a:rPr>
              <a:t>YOUR</a:t>
            </a:r>
            <a:r>
              <a:rPr lang="en-US" sz="2400" dirty="0">
                <a:highlight>
                  <a:srgbClr val="800080"/>
                </a:highlight>
              </a:rPr>
              <a:t> </a:t>
            </a:r>
            <a:r>
              <a:rPr lang="en-US" sz="2400" dirty="0"/>
              <a:t>strongest academic choices </a:t>
            </a:r>
          </a:p>
          <a:p>
            <a:pPr algn="l"/>
            <a:endParaRPr lang="en-US" sz="2800" dirty="0"/>
          </a:p>
          <a:p>
            <a:pPr algn="l"/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5C198FE-ACE7-4B40-B859-81ABA395D2F8}"/>
              </a:ext>
            </a:extLst>
          </p:cNvPr>
          <p:cNvSpPr txBox="1"/>
          <p:nvPr/>
        </p:nvSpPr>
        <p:spPr>
          <a:xfrm>
            <a:off x="7584629" y="1082889"/>
            <a:ext cx="38204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Rebecca </a:t>
            </a:r>
            <a:r>
              <a:rPr lang="en-US" dirty="0" err="1"/>
              <a:t>Durrer</a:t>
            </a:r>
            <a:r>
              <a:rPr lang="en-US" dirty="0"/>
              <a:t>, PhD</a:t>
            </a:r>
          </a:p>
          <a:p>
            <a:r>
              <a:rPr lang="en-US" dirty="0"/>
              <a:t>College Professor, High School Teacher </a:t>
            </a:r>
          </a:p>
        </p:txBody>
      </p:sp>
    </p:spTree>
    <p:extLst>
      <p:ext uri="{BB962C8B-B14F-4D97-AF65-F5344CB8AC3E}">
        <p14:creationId xmlns:p14="http://schemas.microsoft.com/office/powerpoint/2010/main" val="125261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C5712-1EC4-B04E-89BB-B7933AF85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09" y="1"/>
            <a:ext cx="10131425" cy="1390388"/>
          </a:xfrm>
        </p:spPr>
        <p:txBody>
          <a:bodyPr>
            <a:normAutofit fontScale="90000"/>
          </a:bodyPr>
          <a:lstStyle/>
          <a:p>
            <a:pPr algn="ctr"/>
            <a:br>
              <a:rPr lang="en-US" b="1" cap="none" dirty="0">
                <a:solidFill>
                  <a:srgbClr val="FFC000"/>
                </a:solidFill>
              </a:rPr>
            </a:br>
            <a:r>
              <a:rPr lang="en-US" b="1" cap="none" dirty="0">
                <a:solidFill>
                  <a:srgbClr val="FFC000"/>
                </a:solidFill>
              </a:rPr>
              <a:t>Key Topics for College Readiness</a:t>
            </a:r>
            <a:br>
              <a:rPr lang="en-US" dirty="0"/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E6E33-CAEF-0A43-BD9D-4BD096780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158" y="729049"/>
            <a:ext cx="10131425" cy="5985260"/>
          </a:xfrm>
        </p:spPr>
        <p:txBody>
          <a:bodyPr>
            <a:noAutofit/>
          </a:bodyPr>
          <a:lstStyle/>
          <a:p>
            <a:pPr algn="ctr"/>
            <a:r>
              <a:rPr lang="en-US" sz="2800" dirty="0"/>
              <a:t>Steps and timeframe to be college ready</a:t>
            </a:r>
          </a:p>
          <a:p>
            <a:pPr algn="ctr"/>
            <a:r>
              <a:rPr lang="en-US" sz="2800" dirty="0"/>
              <a:t>College Search </a:t>
            </a:r>
          </a:p>
          <a:p>
            <a:pPr algn="ctr"/>
            <a:r>
              <a:rPr lang="en-US" sz="2800" dirty="0"/>
              <a:t>Private vs Public Universities vs WUE</a:t>
            </a:r>
          </a:p>
          <a:p>
            <a:pPr lvl="0" algn="ctr"/>
            <a:r>
              <a:rPr lang="en-US" sz="2800" dirty="0"/>
              <a:t>Admission requirements</a:t>
            </a:r>
          </a:p>
          <a:p>
            <a:pPr lvl="0" algn="ctr"/>
            <a:r>
              <a:rPr lang="en-US" sz="2800" dirty="0"/>
              <a:t>ACT/SAT preparation </a:t>
            </a:r>
          </a:p>
          <a:p>
            <a:pPr lvl="0" algn="ctr"/>
            <a:r>
              <a:rPr lang="en-US" sz="2800" dirty="0"/>
              <a:t>“</a:t>
            </a:r>
            <a:r>
              <a:rPr lang="en-US" sz="2800" i="1" dirty="0"/>
              <a:t>Common App</a:t>
            </a:r>
            <a:r>
              <a:rPr lang="en-US" sz="2800" dirty="0"/>
              <a:t>” and Essay</a:t>
            </a:r>
          </a:p>
          <a:p>
            <a:pPr lvl="0" algn="ctr"/>
            <a:r>
              <a:rPr lang="en-US" sz="2800" dirty="0"/>
              <a:t>Recommendation Letters</a:t>
            </a:r>
          </a:p>
          <a:p>
            <a:pPr lvl="0" algn="ctr"/>
            <a:r>
              <a:rPr lang="en-US" sz="2800" dirty="0"/>
              <a:t>Campus Visits </a:t>
            </a:r>
          </a:p>
          <a:p>
            <a:pPr lvl="0" algn="ctr"/>
            <a:r>
              <a:rPr lang="en-US" sz="2800" dirty="0"/>
              <a:t>Paying for College</a:t>
            </a:r>
          </a:p>
        </p:txBody>
      </p:sp>
    </p:spTree>
    <p:extLst>
      <p:ext uri="{BB962C8B-B14F-4D97-AF65-F5344CB8AC3E}">
        <p14:creationId xmlns:p14="http://schemas.microsoft.com/office/powerpoint/2010/main" val="3871661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14A59-C269-774B-B30C-454FCF5EC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00149"/>
            <a:ext cx="10131425" cy="1456267"/>
          </a:xfrm>
        </p:spPr>
        <p:txBody>
          <a:bodyPr/>
          <a:lstStyle/>
          <a:p>
            <a:pPr algn="ctr"/>
            <a:r>
              <a:rPr lang="en-US" b="1" cap="none" dirty="0">
                <a:solidFill>
                  <a:srgbClr val="FFC000"/>
                </a:solidFill>
              </a:rPr>
              <a:t>Additional Opportunities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70A5DB-780F-404D-918D-48E38C0653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293223"/>
            <a:ext cx="10131425" cy="5368834"/>
          </a:xfrm>
        </p:spPr>
        <p:txBody>
          <a:bodyPr>
            <a:normAutofit fontScale="70000" lnSpcReduction="20000"/>
          </a:bodyPr>
          <a:lstStyle/>
          <a:p>
            <a:endParaRPr lang="en-US" sz="3300" dirty="0">
              <a:hlinkClick r:id="rId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3300" dirty="0">
                <a:hlinkClick r:id="rId2"/>
              </a:rPr>
              <a:t>Pre-College Summer Programs</a:t>
            </a:r>
          </a:p>
          <a:p>
            <a:pPr marL="0" indent="0">
              <a:buNone/>
            </a:pPr>
            <a:endParaRPr lang="en-US" sz="3300" dirty="0">
              <a:hlinkClick r:id="rId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3300" dirty="0">
                <a:hlinkClick r:id="rId2"/>
              </a:rPr>
              <a:t>High School-College </a:t>
            </a:r>
            <a:r>
              <a:rPr lang="en-US" sz="3300" dirty="0">
                <a:hlinkClick r:id="rId3"/>
              </a:rPr>
              <a:t>Summer</a:t>
            </a:r>
            <a:r>
              <a:rPr lang="en-US" sz="3300" dirty="0">
                <a:hlinkClick r:id="rId4"/>
              </a:rPr>
              <a:t> Programs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300" dirty="0">
              <a:hlinkClick r:id="rId4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3300" dirty="0">
                <a:hlinkClick r:id="rId4"/>
              </a:rPr>
              <a:t>High School Programs</a:t>
            </a:r>
            <a:r>
              <a:rPr lang="en-US" sz="3300" dirty="0">
                <a:hlinkClick r:id="rId5"/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300" dirty="0">
              <a:hlinkClick r:id="rId5"/>
            </a:endParaRPr>
          </a:p>
          <a:p>
            <a:r>
              <a:rPr lang="en-US" sz="3300" dirty="0">
                <a:hlinkClick r:id="rId5"/>
              </a:rPr>
              <a:t>Quest Bridge</a:t>
            </a:r>
            <a:endParaRPr lang="en-US" sz="3300" dirty="0"/>
          </a:p>
          <a:p>
            <a:pPr marL="0" indent="0">
              <a:buNone/>
            </a:pPr>
            <a:endParaRPr lang="en-US" sz="3300" dirty="0"/>
          </a:p>
          <a:p>
            <a:r>
              <a:rPr lang="en-US" sz="3300" dirty="0">
                <a:hlinkClick r:id="rId6"/>
              </a:rPr>
              <a:t>Fly-In and Diversity Programs   </a:t>
            </a:r>
            <a:endParaRPr lang="en-US" sz="3300" dirty="0"/>
          </a:p>
          <a:p>
            <a:pPr marL="0" indent="0">
              <a:buNone/>
            </a:pPr>
            <a:endParaRPr lang="en-US" sz="3300" dirty="0"/>
          </a:p>
          <a:p>
            <a:r>
              <a:rPr lang="en-US" sz="3300" dirty="0"/>
              <a:t>Blog about the </a:t>
            </a:r>
            <a:r>
              <a:rPr lang="en-US" sz="3300" dirty="0">
                <a:hlinkClick r:id="rId7"/>
              </a:rPr>
              <a:t>fly-ins</a:t>
            </a:r>
            <a:endParaRPr lang="en-US" sz="33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682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A45A1-6AE7-CB76-2F64-D632A40E4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871" y="1544595"/>
            <a:ext cx="10131425" cy="4604951"/>
          </a:xfrm>
        </p:spPr>
        <p:txBody>
          <a:bodyPr/>
          <a:lstStyle/>
          <a:p>
            <a:pPr marL="0" indent="0" algn="l">
              <a:buNone/>
            </a:pPr>
            <a:r>
              <a:rPr lang="en-US" sz="2400" dirty="0"/>
              <a:t>            The next 3 steps are intertwined and often overlap with due dates</a:t>
            </a:r>
          </a:p>
          <a:p>
            <a:pPr marL="0" indent="0" algn="l">
              <a:buNone/>
            </a:pPr>
            <a:endParaRPr lang="en-US" sz="2400" dirty="0"/>
          </a:p>
          <a:p>
            <a:pPr marL="0" indent="0" algn="l">
              <a:buNone/>
            </a:pPr>
            <a:r>
              <a:rPr lang="en-US" sz="2400" dirty="0"/>
              <a:t>2. RESEARCH College/Universities ---to find the college that fits you</a:t>
            </a:r>
          </a:p>
          <a:p>
            <a:pPr marL="342900" indent="-342900" algn="l">
              <a:buFont typeface="Arial"/>
              <a:buAutoNum type="arabicPeriod"/>
            </a:pPr>
            <a:endParaRPr lang="en-US" sz="2400" dirty="0"/>
          </a:p>
          <a:p>
            <a:pPr marL="0" indent="0" algn="l">
              <a:buNone/>
            </a:pPr>
            <a:r>
              <a:rPr lang="en-US" sz="2400" dirty="0"/>
              <a:t>3. APPLICATION </a:t>
            </a:r>
            <a:r>
              <a:rPr lang="en-US" sz="2400" b="1" i="1" dirty="0">
                <a:solidFill>
                  <a:srgbClr val="FFC000"/>
                </a:solidFill>
              </a:rPr>
              <a:t>Process </a:t>
            </a:r>
          </a:p>
          <a:p>
            <a:pPr marL="0" indent="0" algn="l">
              <a:buNone/>
            </a:pPr>
            <a:r>
              <a:rPr lang="en-US" sz="2400" cap="none" dirty="0"/>
              <a:t>	    Standardized test -but most importantly the </a:t>
            </a:r>
            <a:r>
              <a:rPr lang="en-US" sz="2400" cap="none" dirty="0">
                <a:solidFill>
                  <a:srgbClr val="FFC000"/>
                </a:solidFill>
              </a:rPr>
              <a:t>Essay </a:t>
            </a:r>
            <a:r>
              <a:rPr lang="en-US" sz="2400" cap="none" dirty="0"/>
              <a:t>and the </a:t>
            </a:r>
            <a:r>
              <a:rPr lang="en-US" sz="2400" cap="none" dirty="0">
                <a:solidFill>
                  <a:srgbClr val="FFC000"/>
                </a:solidFill>
              </a:rPr>
              <a:t>Activities</a:t>
            </a:r>
            <a:endParaRPr lang="en-US" sz="2400" dirty="0">
              <a:solidFill>
                <a:srgbClr val="FFC000"/>
              </a:solidFill>
            </a:endParaRPr>
          </a:p>
          <a:p>
            <a:pPr marL="0" indent="0" algn="l">
              <a:buNone/>
            </a:pPr>
            <a:endParaRPr lang="en-US" sz="2400" dirty="0"/>
          </a:p>
          <a:p>
            <a:pPr marL="0" indent="0" algn="l">
              <a:buNone/>
            </a:pPr>
            <a:r>
              <a:rPr lang="en-US" sz="2400" dirty="0"/>
              <a:t>4. FINANCIAL Aid, Scholarships, Grants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2A81B6-BFB6-5C05-FA89-96C415427B2D}"/>
              </a:ext>
            </a:extLst>
          </p:cNvPr>
          <p:cNvSpPr txBox="1"/>
          <p:nvPr/>
        </p:nvSpPr>
        <p:spPr>
          <a:xfrm>
            <a:off x="3954162" y="358346"/>
            <a:ext cx="32079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C000"/>
                </a:solidFill>
              </a:rPr>
              <a:t>Your College Journey</a:t>
            </a:r>
          </a:p>
        </p:txBody>
      </p:sp>
    </p:spTree>
    <p:extLst>
      <p:ext uri="{BB962C8B-B14F-4D97-AF65-F5344CB8AC3E}">
        <p14:creationId xmlns:p14="http://schemas.microsoft.com/office/powerpoint/2010/main" val="1301254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202A1-49F7-6049-A63B-F31332EDD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2190" y="155271"/>
            <a:ext cx="2712308" cy="923084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cap="none" dirty="0">
                <a:solidFill>
                  <a:srgbClr val="FFC000"/>
                </a:solidFill>
              </a:rPr>
              <a:t>Target Dates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EE99D5-C655-CB49-B2CB-C4BC0569CC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0441" y="2087300"/>
            <a:ext cx="9015159" cy="4386455"/>
          </a:xfrm>
        </p:spPr>
        <p:txBody>
          <a:bodyPr>
            <a:noAutofit/>
          </a:bodyPr>
          <a:lstStyle/>
          <a:p>
            <a:r>
              <a:rPr lang="en-US" sz="2400" dirty="0"/>
              <a:t>Get involved in great Projects at WHEA –contemplate passion, longevity and leadership</a:t>
            </a:r>
          </a:p>
          <a:p>
            <a:r>
              <a:rPr lang="en-US" sz="2400" dirty="0"/>
              <a:t>Take the most challenging class you can throughout high school</a:t>
            </a:r>
          </a:p>
          <a:p>
            <a:r>
              <a:rPr lang="en-US" sz="2400" dirty="0"/>
              <a:t>Dual Enrollment or AP is beneficial</a:t>
            </a:r>
          </a:p>
          <a:p>
            <a:r>
              <a:rPr lang="en-US" sz="2400" dirty="0"/>
              <a:t> PSAT Junior year  then SAT and /or ACT ?</a:t>
            </a:r>
          </a:p>
          <a:p>
            <a:r>
              <a:rPr lang="en-US" sz="2400" dirty="0"/>
              <a:t>Research colleges –by Junior year</a:t>
            </a:r>
          </a:p>
          <a:p>
            <a:pPr marL="0" indent="0">
              <a:buNone/>
            </a:pPr>
            <a:r>
              <a:rPr lang="en-US" sz="2400" dirty="0"/>
              <a:t>       **Know admission requirements**</a:t>
            </a:r>
          </a:p>
          <a:p>
            <a:r>
              <a:rPr lang="en-US" sz="2400" dirty="0"/>
              <a:t>Summer programs—</a:t>
            </a:r>
          </a:p>
          <a:p>
            <a:pPr marL="0" indent="0">
              <a:buNone/>
            </a:pPr>
            <a:r>
              <a:rPr lang="en-US" sz="2400" dirty="0"/>
              <a:t>         especially Junior even Sophomore</a:t>
            </a:r>
          </a:p>
          <a:p>
            <a:r>
              <a:rPr lang="en-US" sz="2400" dirty="0"/>
              <a:t>Contemplate your college essay topic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C786E0-90D5-E44F-80BD-4CB8237FF9F4}"/>
              </a:ext>
            </a:extLst>
          </p:cNvPr>
          <p:cNvSpPr txBox="1"/>
          <p:nvPr/>
        </p:nvSpPr>
        <p:spPr>
          <a:xfrm>
            <a:off x="3824417" y="1256287"/>
            <a:ext cx="384295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/>
              <a:t>Early Actions</a:t>
            </a:r>
          </a:p>
        </p:txBody>
      </p:sp>
    </p:spTree>
    <p:extLst>
      <p:ext uri="{BB962C8B-B14F-4D97-AF65-F5344CB8AC3E}">
        <p14:creationId xmlns:p14="http://schemas.microsoft.com/office/powerpoint/2010/main" val="3683817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F91D1A-CDCF-66B7-DC6A-D21CC5FCDC6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451919" y="2347506"/>
            <a:ext cx="10131425" cy="35804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Take ACT/SAT end of Junior and/or beginning of Senior year</a:t>
            </a:r>
          </a:p>
          <a:p>
            <a:endParaRPr lang="en-US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Late Junior/Early Senior year--College Essay and College </a:t>
            </a:r>
            <a:r>
              <a:rPr lang="en-US" sz="2400" dirty="0" err="1"/>
              <a:t>RecLetters</a:t>
            </a:r>
            <a:endParaRPr lang="en-US" sz="2400" dirty="0"/>
          </a:p>
          <a:p>
            <a:endParaRPr lang="en-US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Fall of Senior year Complete </a:t>
            </a:r>
            <a:r>
              <a:rPr lang="en-US" sz="2400" b="1" dirty="0" err="1">
                <a:solidFill>
                  <a:srgbClr val="FFC000"/>
                </a:solidFill>
              </a:rPr>
              <a:t>CommonApp</a:t>
            </a:r>
            <a:r>
              <a:rPr lang="en-US" sz="2400" dirty="0"/>
              <a:t> </a:t>
            </a:r>
            <a:r>
              <a:rPr lang="en-US" sz="2000" dirty="0"/>
              <a:t> </a:t>
            </a:r>
            <a:r>
              <a:rPr lang="en-US" sz="1600" b="1" dirty="0">
                <a:solidFill>
                  <a:srgbClr val="FFFF00"/>
                </a:solidFill>
              </a:rPr>
              <a:t>Early Decision and Early Action</a:t>
            </a:r>
          </a:p>
          <a:p>
            <a:endParaRPr lang="en-US" sz="1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FAFSA asap after Oct 1 -2021 tax returns</a:t>
            </a:r>
          </a:p>
          <a:p>
            <a:endParaRPr lang="en-US" sz="1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Research and APPLY for Scholarships/Grants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E984A7-E2EE-F12D-52FB-4D636A44BC85}"/>
              </a:ext>
            </a:extLst>
          </p:cNvPr>
          <p:cNvSpPr txBox="1"/>
          <p:nvPr/>
        </p:nvSpPr>
        <p:spPr>
          <a:xfrm>
            <a:off x="2566130" y="1078355"/>
            <a:ext cx="60444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/>
              <a:t>  End of Junior &amp; beginning of Senior Year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960F782-0F8E-7143-BC2C-4C76814FF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2190" y="155271"/>
            <a:ext cx="2712308" cy="923084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cap="none" dirty="0">
                <a:solidFill>
                  <a:srgbClr val="FFC000"/>
                </a:solidFill>
              </a:rPr>
              <a:t>Target Dates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101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94DE5-4C84-9A4C-9DD8-CC9446F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11275"/>
            <a:ext cx="10131425" cy="1456267"/>
          </a:xfrm>
        </p:spPr>
        <p:txBody>
          <a:bodyPr/>
          <a:lstStyle/>
          <a:p>
            <a:pPr algn="ctr"/>
            <a:r>
              <a:rPr lang="en-US" b="1" cap="none" dirty="0">
                <a:solidFill>
                  <a:srgbClr val="FFC000"/>
                </a:solidFill>
              </a:rPr>
              <a:t>Application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0B17B7-F18A-AF48-8B79-BBB17D924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67096"/>
            <a:ext cx="10518648" cy="5381898"/>
          </a:xfrm>
        </p:spPr>
        <p:txBody>
          <a:bodyPr>
            <a:normAutofit/>
          </a:bodyPr>
          <a:lstStyle/>
          <a:p>
            <a:r>
              <a:rPr lang="en-US" sz="2400" dirty="0"/>
              <a:t>Assess school’s Reputation –Assess </a:t>
            </a:r>
            <a:r>
              <a:rPr lang="en-US" sz="2400" b="1" dirty="0">
                <a:solidFill>
                  <a:srgbClr val="FFFF00"/>
                </a:solidFill>
              </a:rPr>
              <a:t>Acceptant, Retention,  &amp; Graduation Rates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sz="2400" dirty="0"/>
              <a:t>Study for and take your ACT/SAT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sz="2400" dirty="0"/>
              <a:t>Objectively look at your GPA and ACT/SAT Test scores VS college Selectivity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sz="2400" dirty="0"/>
              <a:t>Sign up, read, and contemplate, the </a:t>
            </a:r>
            <a:r>
              <a:rPr lang="en-US" sz="2400" dirty="0">
                <a:hlinkClick r:id="rId2"/>
              </a:rPr>
              <a:t>“Common App” </a:t>
            </a:r>
            <a:r>
              <a:rPr lang="en-US" sz="2400" dirty="0"/>
              <a:t> and App Essay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sz="2400" dirty="0"/>
              <a:t>Secure Recommendation Letters from your teachers (2+)</a:t>
            </a:r>
          </a:p>
          <a:p>
            <a:endParaRPr lang="en-US" sz="1000" dirty="0"/>
          </a:p>
          <a:p>
            <a:r>
              <a:rPr lang="en-US" sz="2400" dirty="0"/>
              <a:t>Submit your Applications (some due Nov, most Jan-March)</a:t>
            </a:r>
          </a:p>
        </p:txBody>
      </p:sp>
    </p:spTree>
    <p:extLst>
      <p:ext uri="{BB962C8B-B14F-4D97-AF65-F5344CB8AC3E}">
        <p14:creationId xmlns:p14="http://schemas.microsoft.com/office/powerpoint/2010/main" val="678256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6E645-5038-8C44-936C-2B15FD232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905" y="183715"/>
            <a:ext cx="10131425" cy="1456267"/>
          </a:xfrm>
        </p:spPr>
        <p:txBody>
          <a:bodyPr/>
          <a:lstStyle/>
          <a:p>
            <a:pPr algn="ctr"/>
            <a:r>
              <a:rPr lang="en-US" cap="none" dirty="0">
                <a:solidFill>
                  <a:srgbClr val="FFC000"/>
                </a:solidFill>
              </a:rPr>
              <a:t>Financial Aid for University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032594-94C7-9E43-8389-233A66143B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18" y="1639982"/>
            <a:ext cx="10131425" cy="4433054"/>
          </a:xfrm>
        </p:spPr>
        <p:txBody>
          <a:bodyPr>
            <a:normAutofit/>
          </a:bodyPr>
          <a:lstStyle/>
          <a:p>
            <a:r>
              <a:rPr lang="en-US" sz="2800" dirty="0"/>
              <a:t>You can access a large amount of money via Federal Financial Aid,      National and Local Scholarships, Grants, and Loans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Universities are know for the amount of aid they give--</a:t>
            </a:r>
          </a:p>
          <a:p>
            <a:pPr lvl="2"/>
            <a:r>
              <a:rPr lang="en-US" sz="2400" dirty="0" err="1"/>
              <a:t>ie</a:t>
            </a:r>
            <a:r>
              <a:rPr lang="en-US" sz="2400" dirty="0"/>
              <a:t> Schools that “meet need”, and Remember WUE schools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And </a:t>
            </a:r>
            <a:r>
              <a:rPr lang="en-US" sz="2800" dirty="0">
                <a:hlinkClick r:id="rId2"/>
              </a:rPr>
              <a:t>No-loan schools </a:t>
            </a:r>
            <a:r>
              <a:rPr lang="en-US" sz="2800" dirty="0"/>
              <a:t>or Tuition free schools (</a:t>
            </a:r>
            <a:r>
              <a:rPr lang="en-US" sz="2800" dirty="0">
                <a:hlinkClick r:id="rId3"/>
              </a:rPr>
              <a:t>Rice example</a:t>
            </a:r>
            <a:r>
              <a:rPr lang="en-US" sz="2800" dirty="0"/>
              <a:t>)</a:t>
            </a:r>
          </a:p>
          <a:p>
            <a:endParaRPr lang="en-US" sz="2800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11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A4AA4-A8CD-804F-B6EE-B3758D4CD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279400"/>
            <a:ext cx="10131425" cy="163829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FFC000"/>
                </a:solidFill>
              </a:rPr>
              <a:t>FAFSA</a:t>
            </a:r>
            <a:br>
              <a:rPr lang="en-US" b="1" dirty="0"/>
            </a:br>
            <a:r>
              <a:rPr lang="en-US" sz="3100" b="1" dirty="0"/>
              <a:t>Free Application for Federal Student Aid</a:t>
            </a:r>
            <a:br>
              <a:rPr lang="en-US" b="1" dirty="0"/>
            </a:br>
            <a:r>
              <a:rPr lang="en-US" b="1" dirty="0">
                <a:hlinkClick r:id="rId2"/>
              </a:rPr>
              <a:t>FAFSA.GOV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EF430C-F6FC-D44B-A9D6-B45D660964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33600"/>
            <a:ext cx="10131425" cy="421640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en-US" sz="2800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rgbClr val="FFFF00"/>
                </a:solidFill>
              </a:rPr>
              <a:t>Going to University does not have to cost you the ‘sticker price’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rgbClr val="FFFF00"/>
                </a:solidFill>
              </a:rPr>
              <a:t> </a:t>
            </a:r>
          </a:p>
          <a:p>
            <a:r>
              <a:rPr lang="en-US" sz="3600" dirty="0"/>
              <a:t>FAFSA short video –by govt    </a:t>
            </a:r>
            <a:r>
              <a:rPr lang="en-US" sz="3600" u="sng" dirty="0">
                <a:hlinkClick r:id="rId3"/>
              </a:rPr>
              <a:t>https://www.youtube.com/watch?v=LK0bbu0y5AM</a:t>
            </a:r>
            <a:endParaRPr lang="en-US" sz="3600" u="sng" dirty="0"/>
          </a:p>
          <a:p>
            <a:endParaRPr lang="en-US" sz="3600" u="sng" dirty="0"/>
          </a:p>
          <a:p>
            <a:r>
              <a:rPr lang="en-US" sz="3600" dirty="0">
                <a:hlinkClick r:id="rId4"/>
              </a:rPr>
              <a:t>FAFSA</a:t>
            </a:r>
            <a:r>
              <a:rPr lang="en-US" sz="3600" dirty="0"/>
              <a:t> asap after Oct 1 (2021 tax returns) </a:t>
            </a:r>
            <a:r>
              <a:rPr lang="en-US" sz="3600" i="1" dirty="0"/>
              <a:t>Free Application for Federal Student Aid.    </a:t>
            </a:r>
            <a:endParaRPr lang="en-US" sz="3600" u="sng" dirty="0"/>
          </a:p>
          <a:p>
            <a:endParaRPr lang="en-US" sz="3600" u="sng" dirty="0"/>
          </a:p>
          <a:p>
            <a:r>
              <a:rPr lang="en-US" sz="3600" u="sng" dirty="0"/>
              <a:t>SAR - Student Aid Report  used for verification and for some scholarships. </a:t>
            </a:r>
          </a:p>
          <a:p>
            <a:pPr marL="0" indent="0" algn="ctr">
              <a:buNone/>
            </a:pPr>
            <a:endParaRPr lang="en-US" sz="2800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sz="2800" b="1" i="1" dirty="0"/>
          </a:p>
          <a:p>
            <a:pPr marL="457200" lvl="1" indent="0"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739435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6A04C-AFE5-0A4A-9D9D-8DD5C93DC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-108857"/>
            <a:ext cx="10131425" cy="1271451"/>
          </a:xfrm>
        </p:spPr>
        <p:txBody>
          <a:bodyPr/>
          <a:lstStyle/>
          <a:p>
            <a:pPr algn="ctr"/>
            <a:r>
              <a:rPr lang="en-US" b="1" cap="none" dirty="0">
                <a:solidFill>
                  <a:srgbClr val="FFC000"/>
                </a:solidFill>
              </a:rPr>
              <a:t>Paying for University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60EF5-A762-DA41-9C0F-710F52B1F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849086"/>
            <a:ext cx="11018519" cy="5708468"/>
          </a:xfrm>
        </p:spPr>
        <p:txBody>
          <a:bodyPr>
            <a:normAutofit/>
          </a:bodyPr>
          <a:lstStyle/>
          <a:p>
            <a:r>
              <a:rPr lang="en-US" sz="2800" dirty="0">
                <a:hlinkClick r:id="rId2"/>
              </a:rPr>
              <a:t>FAFSA</a:t>
            </a:r>
            <a:r>
              <a:rPr lang="en-US" sz="2800" dirty="0"/>
              <a:t> asap after Oct 1 (2021 tax returns) </a:t>
            </a:r>
            <a:r>
              <a:rPr lang="en-US" sz="2800" i="1" dirty="0"/>
              <a:t>Free Application for Federal      Student Aid.      </a:t>
            </a:r>
            <a:r>
              <a:rPr lang="en-US" dirty="0"/>
              <a:t>FAFSA short video –by govt    </a:t>
            </a:r>
            <a:r>
              <a:rPr lang="en-US" u="sng" dirty="0">
                <a:hlinkClick r:id="rId3"/>
              </a:rPr>
              <a:t>https://www.youtube.com/watch?v=LK0bbu0y5AM</a:t>
            </a:r>
            <a:endParaRPr lang="en-US" u="sng" dirty="0"/>
          </a:p>
          <a:p>
            <a:endParaRPr lang="en-US" sz="1000" u="sng" dirty="0"/>
          </a:p>
          <a:p>
            <a:r>
              <a:rPr lang="en-US" sz="2800" dirty="0"/>
              <a:t>Hawaii Community Foundation  Nov 15 Two essays </a:t>
            </a:r>
            <a:r>
              <a:rPr lang="en-US" sz="2800" dirty="0">
                <a:hlinkClick r:id="rId4"/>
              </a:rPr>
              <a:t>Scholarship Manager </a:t>
            </a:r>
            <a:endParaRPr lang="en-US" sz="2800" dirty="0"/>
          </a:p>
          <a:p>
            <a:r>
              <a:rPr lang="en-US" sz="2800" dirty="0"/>
              <a:t>College Board -Big Future- </a:t>
            </a:r>
            <a:r>
              <a:rPr lang="en-US" sz="2800" dirty="0">
                <a:hlinkClick r:id="rId5"/>
              </a:rPr>
              <a:t>Scholarship Search   </a:t>
            </a:r>
            <a:endParaRPr lang="en-US" sz="1000" dirty="0"/>
          </a:p>
          <a:p>
            <a:r>
              <a:rPr lang="en-US" sz="2800" dirty="0"/>
              <a:t>Research specific Universities you are applying, ex </a:t>
            </a:r>
            <a:r>
              <a:rPr lang="en-US" sz="2800" dirty="0">
                <a:hlinkClick r:id="rId6"/>
              </a:rPr>
              <a:t>UH Common </a:t>
            </a:r>
            <a:endParaRPr lang="en-US" sz="2800" dirty="0"/>
          </a:p>
          <a:p>
            <a:r>
              <a:rPr lang="en-US" sz="2800" dirty="0"/>
              <a:t>Many </a:t>
            </a:r>
            <a:r>
              <a:rPr lang="en-US" sz="2800" dirty="0">
                <a:hlinkClick r:id="rId7"/>
              </a:rPr>
              <a:t>websites</a:t>
            </a:r>
            <a:r>
              <a:rPr lang="en-US" sz="2800" dirty="0"/>
              <a:t> to research scholarships and grants  and then follow breadcrumbs. </a:t>
            </a:r>
          </a:p>
          <a:p>
            <a:r>
              <a:rPr lang="en-US" sz="2800" dirty="0"/>
              <a:t>Think of local opportunities </a:t>
            </a:r>
            <a:r>
              <a:rPr lang="en-US" sz="2800" dirty="0">
                <a:hlinkClick r:id="rId8"/>
              </a:rPr>
              <a:t>Burger King</a:t>
            </a:r>
            <a:r>
              <a:rPr lang="en-US" sz="2800" dirty="0"/>
              <a:t>, </a:t>
            </a:r>
            <a:r>
              <a:rPr lang="en-US" sz="2800" dirty="0">
                <a:hlinkClick r:id="rId9"/>
              </a:rPr>
              <a:t>Native Hawaiian</a:t>
            </a:r>
            <a:r>
              <a:rPr lang="en-US" sz="2800" dirty="0"/>
              <a:t>, </a:t>
            </a:r>
            <a:r>
              <a:rPr lang="en-US" sz="2800" dirty="0" err="1"/>
              <a:t>etc</a:t>
            </a:r>
            <a:endParaRPr lang="en-US" sz="2800" dirty="0"/>
          </a:p>
          <a:p>
            <a:r>
              <a:rPr lang="en-US" sz="2800" dirty="0"/>
              <a:t>Scholarship Search Engines, </a:t>
            </a:r>
            <a:r>
              <a:rPr lang="en-US" sz="2800" dirty="0">
                <a:hlinkClick r:id="rId10"/>
              </a:rPr>
              <a:t>Unigo</a:t>
            </a:r>
            <a:r>
              <a:rPr lang="en-US" sz="2800" dirty="0"/>
              <a:t>, </a:t>
            </a:r>
            <a:r>
              <a:rPr lang="en-US" sz="2800" dirty="0">
                <a:hlinkClick r:id="rId11"/>
              </a:rPr>
              <a:t>Fastweb</a:t>
            </a:r>
            <a:r>
              <a:rPr lang="en-US" sz="2800" dirty="0"/>
              <a:t>, </a:t>
            </a:r>
            <a:r>
              <a:rPr lang="en-US" sz="2800" dirty="0">
                <a:hlinkClick r:id="rId12"/>
              </a:rPr>
              <a:t>Scholly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387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5B383-97CA-C945-BD20-8C94CDF9A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362465"/>
            <a:ext cx="10131425" cy="1456267"/>
          </a:xfrm>
        </p:spPr>
        <p:txBody>
          <a:bodyPr/>
          <a:lstStyle/>
          <a:p>
            <a:pPr algn="ctr"/>
            <a:r>
              <a:rPr lang="en-US" b="1" cap="none" dirty="0">
                <a:solidFill>
                  <a:srgbClr val="FFC000"/>
                </a:solidFill>
              </a:rPr>
              <a:t>Research Universities 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77B4D7-B159-BD4C-BAE1-2B756BF05267}"/>
              </a:ext>
            </a:extLst>
          </p:cNvPr>
          <p:cNvSpPr txBox="1"/>
          <p:nvPr/>
        </p:nvSpPr>
        <p:spPr>
          <a:xfrm>
            <a:off x="685801" y="1325373"/>
            <a:ext cx="10904837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Decide on geographic location, size of school, academic major, cost, housing, </a:t>
            </a:r>
            <a:r>
              <a:rPr lang="en-US" sz="2400" dirty="0" err="1"/>
              <a:t>etc</a:t>
            </a:r>
            <a:endParaRPr lang="en-US" sz="2400" dirty="0"/>
          </a:p>
          <a:p>
            <a:endParaRPr lang="en-US" sz="2400" dirty="0">
              <a:hlinkClick r:id="rId2"/>
            </a:endParaRPr>
          </a:p>
          <a:p>
            <a:r>
              <a:rPr lang="en-US" sz="2400" dirty="0">
                <a:hlinkClick r:id="rId3"/>
              </a:rPr>
              <a:t>US News College Search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>
                <a:hlinkClick r:id="rId2"/>
              </a:rPr>
              <a:t>Princeton Review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>
                <a:hlinkClick r:id="rId4"/>
              </a:rPr>
              <a:t>Big Future from College Board</a:t>
            </a:r>
            <a:endParaRPr lang="en-US" sz="2400" dirty="0"/>
          </a:p>
          <a:p>
            <a:endParaRPr lang="en-US" sz="1400" dirty="0"/>
          </a:p>
          <a:p>
            <a:r>
              <a:rPr lang="en-US" sz="2400" dirty="0">
                <a:hlinkClick r:id="rId5"/>
              </a:rPr>
              <a:t>College Navigator</a:t>
            </a:r>
            <a:r>
              <a:rPr lang="en-US" sz="2400" dirty="0"/>
              <a:t> and </a:t>
            </a:r>
            <a:r>
              <a:rPr lang="en-US" sz="2400" dirty="0">
                <a:hlinkClick r:id="rId6"/>
              </a:rPr>
              <a:t>Common App </a:t>
            </a:r>
            <a:r>
              <a:rPr lang="en-US" sz="2400" dirty="0"/>
              <a:t>search</a:t>
            </a:r>
          </a:p>
          <a:p>
            <a:endParaRPr lang="en-US" sz="1400" dirty="0"/>
          </a:p>
          <a:p>
            <a:r>
              <a:rPr lang="en-US" sz="2400" dirty="0">
                <a:hlinkClick r:id="rId7"/>
              </a:rPr>
              <a:t>WUE List of Schools</a:t>
            </a:r>
            <a:r>
              <a:rPr lang="en-US" sz="2400" dirty="0"/>
              <a:t>  and  </a:t>
            </a:r>
            <a:r>
              <a:rPr lang="en-US" sz="2400" dirty="0">
                <a:hlinkClick r:id="rId8"/>
              </a:rPr>
              <a:t>WUE benefits</a:t>
            </a:r>
            <a:endParaRPr lang="en-US" sz="2400" dirty="0"/>
          </a:p>
          <a:p>
            <a:endParaRPr lang="en-US" sz="1400" dirty="0"/>
          </a:p>
          <a:p>
            <a:r>
              <a:rPr lang="en-US" sz="2400" dirty="0"/>
              <a:t>WUE Schools—Know their application guidelines.  </a:t>
            </a:r>
            <a:r>
              <a:rPr lang="en-US" sz="2400" dirty="0">
                <a:hlinkClick r:id="rId9"/>
              </a:rPr>
              <a:t>ASU example</a:t>
            </a:r>
            <a:endParaRPr lang="en-US" sz="2400" dirty="0"/>
          </a:p>
          <a:p>
            <a:endParaRPr lang="en-US" sz="1400" dirty="0"/>
          </a:p>
          <a:p>
            <a:r>
              <a:rPr lang="en-US" sz="2400" dirty="0"/>
              <a:t>Visit Schools-  Summer programs, Fly-Ins, and  </a:t>
            </a:r>
            <a:r>
              <a:rPr lang="en-US" sz="2400" dirty="0">
                <a:hlinkClick r:id="rId10"/>
              </a:rPr>
              <a:t>Virtual Tours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288547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1207</TotalTime>
  <Words>684</Words>
  <Application>Microsoft Macintosh PowerPoint</Application>
  <PresentationFormat>Widescreen</PresentationFormat>
  <Paragraphs>123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Celestial</vt:lpstr>
      <vt:lpstr>WHEA College night 2022</vt:lpstr>
      <vt:lpstr>PowerPoint Presentation</vt:lpstr>
      <vt:lpstr> Target Dates</vt:lpstr>
      <vt:lpstr> Target Dates</vt:lpstr>
      <vt:lpstr>Application Process</vt:lpstr>
      <vt:lpstr>Financial Aid for University</vt:lpstr>
      <vt:lpstr>FAFSA Free Application for Federal Student Aid FAFSA.GOV</vt:lpstr>
      <vt:lpstr>Paying for University</vt:lpstr>
      <vt:lpstr>Research Universities  </vt:lpstr>
      <vt:lpstr> Key Topics for College Readiness </vt:lpstr>
      <vt:lpstr>Additional Opportunities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rebecca durrer</cp:lastModifiedBy>
  <cp:revision>73</cp:revision>
  <dcterms:created xsi:type="dcterms:W3CDTF">2018-10-23T01:09:25Z</dcterms:created>
  <dcterms:modified xsi:type="dcterms:W3CDTF">2022-09-11T18:29:15Z</dcterms:modified>
</cp:coreProperties>
</file>