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67" r:id="rId2"/>
    <p:sldId id="268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1"/>
    <p:restoredTop sz="94696"/>
  </p:normalViewPr>
  <p:slideViewPr>
    <p:cSldViewPr snapToGrid="0" snapToObjects="1">
      <p:cViewPr varScale="1">
        <p:scale>
          <a:sx n="105" d="100"/>
          <a:sy n="105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0FC60-6B28-CB40-9F27-964B584D7D34}" type="datetimeFigureOut">
              <a:rPr lang="en-US" smtClean="0"/>
              <a:t>9/17/22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27231-2E7E-3B40-B3FE-C7B42D23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3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K0bbu0y5AM" TargetMode="External"/><Relationship Id="rId2" Type="http://schemas.openxmlformats.org/officeDocument/2006/relationships/hyperlink" Target="https://studentaid.ed.gov/sa/fafs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udentaid.ed.gov/s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ney.com/colleges-that-meet-full-financial-need/" TargetMode="External"/><Relationship Id="rId2" Type="http://schemas.openxmlformats.org/officeDocument/2006/relationships/hyperlink" Target="https://studentloanhero.com/featured/colleges-no-student-loans-polic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igo.com/scholarships/by-state/hawaii-scholarships" TargetMode="External"/><Relationship Id="rId3" Type="http://schemas.openxmlformats.org/officeDocument/2006/relationships/hyperlink" Target="https://bigfuture.collegeboard.org/scholarship-search" TargetMode="External"/><Relationship Id="rId7" Type="http://schemas.openxmlformats.org/officeDocument/2006/relationships/hyperlink" Target="Native%20Hawaiian%20(UH)%20Scholarships%20https:/www.oha.org/scholarships" TargetMode="External"/><Relationship Id="rId2" Type="http://schemas.openxmlformats.org/officeDocument/2006/relationships/hyperlink" Target="https://hcf.scholarships.ngwebsolutions.com/scholarx_scholarshipsearch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kmclamorefoundation.org/who-we-are/programs/burger-king-scholars-program/" TargetMode="External"/><Relationship Id="rId5" Type="http://schemas.openxmlformats.org/officeDocument/2006/relationships/hyperlink" Target="https://www.scholarships.com/financial-aid/college-scholarships/scholarships-by-state/hawaii-scholarships/" TargetMode="External"/><Relationship Id="rId10" Type="http://schemas.openxmlformats.org/officeDocument/2006/relationships/hyperlink" Target="https://myscholly.com/" TargetMode="External"/><Relationship Id="rId4" Type="http://schemas.openxmlformats.org/officeDocument/2006/relationships/hyperlink" Target="https://uhsys.scholarships.ngwebsolutions.com/CMXAdmin/Cmx_Content.aspx?cpId=624" TargetMode="External"/><Relationship Id="rId9" Type="http://schemas.openxmlformats.org/officeDocument/2006/relationships/hyperlink" Target="http://www.fastweb.com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che.edu/wue" TargetMode="External"/><Relationship Id="rId3" Type="http://schemas.openxmlformats.org/officeDocument/2006/relationships/hyperlink" Target="https://www.usnews.com/best-colleges/rankings/national-liberal-arts-colleges" TargetMode="External"/><Relationship Id="rId7" Type="http://schemas.openxmlformats.org/officeDocument/2006/relationships/hyperlink" Target="https://www.wiche.edu/files/files/wueHandout.pdf" TargetMode="External"/><Relationship Id="rId2" Type="http://schemas.openxmlformats.org/officeDocument/2006/relationships/hyperlink" Target="https://www.princetonreview.com/college-sear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mmonapp.org/" TargetMode="External"/><Relationship Id="rId5" Type="http://schemas.openxmlformats.org/officeDocument/2006/relationships/hyperlink" Target="https://nces.ed.gov/collegenavigator/" TargetMode="External"/><Relationship Id="rId10" Type="http://schemas.openxmlformats.org/officeDocument/2006/relationships/hyperlink" Target="https://www.youvisit.com/collegesearch" TargetMode="External"/><Relationship Id="rId4" Type="http://schemas.openxmlformats.org/officeDocument/2006/relationships/hyperlink" Target="https://bigfuture.collegeboard.org/college-search" TargetMode="External"/><Relationship Id="rId9" Type="http://schemas.openxmlformats.org/officeDocument/2006/relationships/hyperlink" Target="https://admission.asu.edu/w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A4AA4-A8CD-804F-B6EE-B3758D4CD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79400"/>
            <a:ext cx="10131425" cy="16382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FAFSA</a:t>
            </a:r>
            <a:br>
              <a:rPr lang="en-US" b="1" dirty="0"/>
            </a:br>
            <a:r>
              <a:rPr lang="en-US" sz="3100" b="1" dirty="0"/>
              <a:t>Free Application for Federal Student Aid</a:t>
            </a:r>
            <a:br>
              <a:rPr lang="en-US" b="1" dirty="0"/>
            </a:br>
            <a:r>
              <a:rPr lang="en-US" b="1" dirty="0">
                <a:hlinkClick r:id="rId2"/>
              </a:rPr>
              <a:t>FAFSA.GOV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F430C-F6FC-D44B-A9D6-B45D66096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33600"/>
            <a:ext cx="10131425" cy="42164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Going to University does not have to cost you the ‘sticker price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</a:rPr>
              <a:t> </a:t>
            </a:r>
          </a:p>
          <a:p>
            <a:r>
              <a:rPr lang="en-US" sz="3600" dirty="0"/>
              <a:t>FAFSA short video –by govt    </a:t>
            </a:r>
            <a:r>
              <a:rPr lang="en-US" sz="3600" u="sng" dirty="0">
                <a:hlinkClick r:id="rId3"/>
              </a:rPr>
              <a:t>https://www.youtube.com/watch?v=LK0bbu0y5AM</a:t>
            </a:r>
            <a:endParaRPr lang="en-US" sz="3600" u="sng" dirty="0"/>
          </a:p>
          <a:p>
            <a:endParaRPr lang="en-US" sz="3600" u="sng" dirty="0"/>
          </a:p>
          <a:p>
            <a:r>
              <a:rPr lang="en-US" sz="3600" dirty="0">
                <a:hlinkClick r:id="rId4"/>
              </a:rPr>
              <a:t>FAFSA</a:t>
            </a:r>
            <a:r>
              <a:rPr lang="en-US" sz="3600" dirty="0"/>
              <a:t> asap after Oct 1 (2021 tax returns) </a:t>
            </a:r>
            <a:r>
              <a:rPr lang="en-US" sz="3600" i="1" dirty="0"/>
              <a:t>Free Application for Federal Student Aid.    </a:t>
            </a:r>
            <a:endParaRPr lang="en-US" sz="3600" u="sng" dirty="0"/>
          </a:p>
          <a:p>
            <a:endParaRPr lang="en-US" sz="3600" u="sng" dirty="0"/>
          </a:p>
          <a:p>
            <a:r>
              <a:rPr lang="en-US" sz="3600" u="sng" dirty="0"/>
              <a:t>SAR - Student Aid Report  used for verification and for some scholarships. </a:t>
            </a:r>
          </a:p>
          <a:p>
            <a:pPr marL="0" indent="0" algn="ctr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2800" b="1" i="1" dirty="0"/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3943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6E645-5038-8C44-936C-2B15FD232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41376"/>
            <a:ext cx="10131425" cy="1456267"/>
          </a:xfrm>
        </p:spPr>
        <p:txBody>
          <a:bodyPr/>
          <a:lstStyle/>
          <a:p>
            <a:pPr algn="ctr"/>
            <a:r>
              <a:rPr lang="en-US" dirty="0"/>
              <a:t>Financial Aid for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2594-94C7-9E43-8389-233A66143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940" y="1797643"/>
            <a:ext cx="10131425" cy="37846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Financial Aid, Scholarships, Grants, and Loans</a:t>
            </a:r>
          </a:p>
          <a:p>
            <a:pPr lvl="1"/>
            <a:r>
              <a:rPr lang="en-US" sz="2600" dirty="0"/>
              <a:t>Federal financial aid,  university specific scholarships and grants, local scholarships (Kona and Hawaii), Merit scholarships, athletic scholarships, Employer assistance/matching (Target)</a:t>
            </a:r>
          </a:p>
          <a:p>
            <a:pPr marL="0" indent="0">
              <a:buNone/>
            </a:pPr>
            <a:r>
              <a:rPr lang="en-US" sz="2800" dirty="0"/>
              <a:t>	</a:t>
            </a:r>
          </a:p>
          <a:p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No-loan schools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>
                <a:hlinkClick r:id="rId3"/>
              </a:rPr>
              <a:t>Universities that meet need</a:t>
            </a:r>
            <a:endParaRPr lang="en-US" sz="2800" dirty="0"/>
          </a:p>
          <a:p>
            <a:endParaRPr lang="en-US" dirty="0"/>
          </a:p>
          <a:p>
            <a:pPr lvl="2"/>
            <a:r>
              <a:rPr lang="en-US" sz="2800" dirty="0">
                <a:solidFill>
                  <a:srgbClr val="FFC000"/>
                </a:solidFill>
              </a:rPr>
              <a:t>See 2 attached documents </a:t>
            </a:r>
          </a:p>
        </p:txBody>
      </p:sp>
    </p:spTree>
    <p:extLst>
      <p:ext uri="{BB962C8B-B14F-4D97-AF65-F5344CB8AC3E}">
        <p14:creationId xmlns:p14="http://schemas.microsoft.com/office/powerpoint/2010/main" val="35031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6A04C-AFE5-0A4A-9D9D-8DD5C93DC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08857"/>
            <a:ext cx="10131425" cy="1271451"/>
          </a:xfrm>
        </p:spPr>
        <p:txBody>
          <a:bodyPr/>
          <a:lstStyle/>
          <a:p>
            <a:pPr algn="ctr"/>
            <a:r>
              <a:rPr lang="en-US" b="1" dirty="0"/>
              <a:t>Paying for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0EF5-A762-DA41-9C0F-710F52B1F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49086"/>
            <a:ext cx="11018519" cy="5708468"/>
          </a:xfrm>
        </p:spPr>
        <p:txBody>
          <a:bodyPr>
            <a:normAutofit/>
          </a:bodyPr>
          <a:lstStyle/>
          <a:p>
            <a:r>
              <a:rPr lang="en-US" sz="2800" dirty="0"/>
              <a:t>Hawaii Community Foundation  Nov 15 Two essays </a:t>
            </a:r>
            <a:r>
              <a:rPr lang="en-US" sz="2800" dirty="0">
                <a:hlinkClick r:id="rId2"/>
              </a:rPr>
              <a:t>Scholarship Manager </a:t>
            </a:r>
            <a:endParaRPr lang="en-US" sz="2800" dirty="0"/>
          </a:p>
          <a:p>
            <a:r>
              <a:rPr lang="en-US" sz="2800" dirty="0"/>
              <a:t>College Board -Big Future- </a:t>
            </a:r>
            <a:r>
              <a:rPr lang="en-US" sz="2800" dirty="0">
                <a:hlinkClick r:id="rId3"/>
              </a:rPr>
              <a:t>Scholarship Search   </a:t>
            </a:r>
            <a:endParaRPr lang="en-US" sz="1000" dirty="0"/>
          </a:p>
          <a:p>
            <a:r>
              <a:rPr lang="en-US" sz="2800" dirty="0"/>
              <a:t>Research specific Universities you are applying, ex </a:t>
            </a:r>
            <a:r>
              <a:rPr lang="en-US" sz="2800" dirty="0">
                <a:hlinkClick r:id="rId4"/>
              </a:rPr>
              <a:t>UH Common </a:t>
            </a:r>
            <a:endParaRPr lang="en-US" sz="2800" dirty="0"/>
          </a:p>
          <a:p>
            <a:r>
              <a:rPr lang="en-US" sz="2800" dirty="0"/>
              <a:t>Many </a:t>
            </a:r>
            <a:r>
              <a:rPr lang="en-US" sz="2800" dirty="0">
                <a:hlinkClick r:id="rId5"/>
              </a:rPr>
              <a:t>websites</a:t>
            </a:r>
            <a:r>
              <a:rPr lang="en-US" sz="2800" dirty="0"/>
              <a:t> to research scholarships and grants  and then follow breadcrumbs. </a:t>
            </a:r>
          </a:p>
          <a:p>
            <a:r>
              <a:rPr lang="en-US" sz="2800" dirty="0"/>
              <a:t>Think of local opportunities </a:t>
            </a:r>
            <a:r>
              <a:rPr lang="en-US" sz="2800" dirty="0">
                <a:hlinkClick r:id="rId6"/>
              </a:rPr>
              <a:t>Burger King</a:t>
            </a:r>
            <a:r>
              <a:rPr lang="en-US" sz="2800" dirty="0"/>
              <a:t>, </a:t>
            </a:r>
            <a:r>
              <a:rPr lang="en-US" sz="2800" dirty="0">
                <a:hlinkClick r:id="rId7"/>
              </a:rPr>
              <a:t>Native Hawaiian</a:t>
            </a:r>
            <a:r>
              <a:rPr lang="en-US" sz="2800" dirty="0"/>
              <a:t>, </a:t>
            </a:r>
            <a:r>
              <a:rPr lang="en-US" sz="2800" dirty="0" err="1"/>
              <a:t>etc</a:t>
            </a:r>
            <a:endParaRPr lang="en-US" sz="2800" dirty="0"/>
          </a:p>
          <a:p>
            <a:r>
              <a:rPr lang="en-US" sz="2800" dirty="0"/>
              <a:t>Scholarship Search Engines, </a:t>
            </a:r>
            <a:r>
              <a:rPr lang="en-US" sz="2800" dirty="0">
                <a:hlinkClick r:id="rId8"/>
              </a:rPr>
              <a:t>Unigo</a:t>
            </a:r>
            <a:r>
              <a:rPr lang="en-US" sz="2800" dirty="0"/>
              <a:t>, </a:t>
            </a:r>
            <a:r>
              <a:rPr lang="en-US" sz="2800" dirty="0">
                <a:hlinkClick r:id="rId9"/>
              </a:rPr>
              <a:t>Fastweb</a:t>
            </a:r>
            <a:r>
              <a:rPr lang="en-US" sz="2800" dirty="0"/>
              <a:t>, </a:t>
            </a:r>
            <a:r>
              <a:rPr lang="en-US" sz="2800" dirty="0">
                <a:hlinkClick r:id="rId10"/>
              </a:rPr>
              <a:t>Scholly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87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B383-97CA-C945-BD20-8C94CDF9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2465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Research universities 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77B4D7-B159-BD4C-BAE1-2B756BF05267}"/>
              </a:ext>
            </a:extLst>
          </p:cNvPr>
          <p:cNvSpPr txBox="1"/>
          <p:nvPr/>
        </p:nvSpPr>
        <p:spPr>
          <a:xfrm>
            <a:off x="685801" y="1325373"/>
            <a:ext cx="1090483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Decide on geographic location, size of school, academic major, cost, housing, </a:t>
            </a:r>
            <a:r>
              <a:rPr lang="en-US" sz="2400" dirty="0" err="1"/>
              <a:t>etc</a:t>
            </a:r>
            <a:endParaRPr lang="en-US" sz="2400" dirty="0"/>
          </a:p>
          <a:p>
            <a:endParaRPr lang="en-US" sz="2400" dirty="0">
              <a:hlinkClick r:id="rId2"/>
            </a:endParaRPr>
          </a:p>
          <a:p>
            <a:r>
              <a:rPr lang="en-US" sz="2400" dirty="0">
                <a:hlinkClick r:id="rId3"/>
              </a:rPr>
              <a:t>US News College Search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2"/>
              </a:rPr>
              <a:t>Princeton Review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4"/>
              </a:rPr>
              <a:t>Big Future from College Board</a:t>
            </a:r>
            <a:endParaRPr lang="en-US" sz="2400" dirty="0"/>
          </a:p>
          <a:p>
            <a:endParaRPr lang="en-US" sz="1400" dirty="0"/>
          </a:p>
          <a:p>
            <a:r>
              <a:rPr lang="en-US" sz="2400" dirty="0">
                <a:hlinkClick r:id="rId5"/>
              </a:rPr>
              <a:t>College Navigator</a:t>
            </a:r>
            <a:r>
              <a:rPr lang="en-US" sz="2400" dirty="0"/>
              <a:t> and </a:t>
            </a:r>
            <a:r>
              <a:rPr lang="en-US" sz="2400" dirty="0">
                <a:hlinkClick r:id="rId6"/>
              </a:rPr>
              <a:t>Common App </a:t>
            </a:r>
            <a:r>
              <a:rPr lang="en-US" sz="2400" dirty="0"/>
              <a:t>search</a:t>
            </a:r>
          </a:p>
          <a:p>
            <a:endParaRPr lang="en-US" sz="1400" dirty="0"/>
          </a:p>
          <a:p>
            <a:r>
              <a:rPr lang="en-US" sz="2400" dirty="0">
                <a:hlinkClick r:id="rId7"/>
              </a:rPr>
              <a:t>WUE List of Schools</a:t>
            </a:r>
            <a:r>
              <a:rPr lang="en-US" sz="2400" dirty="0"/>
              <a:t>  and  </a:t>
            </a:r>
            <a:r>
              <a:rPr lang="en-US" sz="2400" dirty="0">
                <a:hlinkClick r:id="rId8"/>
              </a:rPr>
              <a:t>WUE benefits</a:t>
            </a:r>
            <a:endParaRPr lang="en-US" sz="2400" dirty="0"/>
          </a:p>
          <a:p>
            <a:endParaRPr lang="en-US" sz="1400" dirty="0"/>
          </a:p>
          <a:p>
            <a:r>
              <a:rPr lang="en-US" sz="2400" dirty="0"/>
              <a:t>WUE Schools—Know their application guidelines.  </a:t>
            </a:r>
            <a:r>
              <a:rPr lang="en-US" sz="2400" dirty="0">
                <a:hlinkClick r:id="rId9"/>
              </a:rPr>
              <a:t>ASU example</a:t>
            </a:r>
            <a:endParaRPr lang="en-US" sz="2400" dirty="0"/>
          </a:p>
          <a:p>
            <a:endParaRPr lang="en-US" sz="1400" dirty="0"/>
          </a:p>
          <a:p>
            <a:r>
              <a:rPr lang="en-US" sz="2400" dirty="0"/>
              <a:t>Visit Schools-  Summer programs, Fly-Ins, and  </a:t>
            </a:r>
            <a:r>
              <a:rPr lang="en-US" sz="2400" dirty="0">
                <a:hlinkClick r:id="rId10"/>
              </a:rPr>
              <a:t>Virtual Tours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8854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255</Words>
  <Application>Microsoft Macintosh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FAFSA Free Application for Federal Student Aid FAFSA.GOV</vt:lpstr>
      <vt:lpstr>Financial Aid for University</vt:lpstr>
      <vt:lpstr>Paying for university</vt:lpstr>
      <vt:lpstr>Research universities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rebecca durrer</cp:lastModifiedBy>
  <cp:revision>57</cp:revision>
  <dcterms:created xsi:type="dcterms:W3CDTF">2018-10-23T01:09:25Z</dcterms:created>
  <dcterms:modified xsi:type="dcterms:W3CDTF">2022-09-17T20:56:21Z</dcterms:modified>
</cp:coreProperties>
</file>