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7" r:id="rId2"/>
    <p:sldId id="270" r:id="rId3"/>
    <p:sldId id="268" r:id="rId4"/>
    <p:sldId id="261" r:id="rId5"/>
    <p:sldId id="26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45"/>
    <p:restoredTop sz="94228"/>
  </p:normalViewPr>
  <p:slideViewPr>
    <p:cSldViewPr snapToGrid="0" snapToObjects="1">
      <p:cViewPr varScale="1">
        <p:scale>
          <a:sx n="104" d="100"/>
          <a:sy n="104" d="100"/>
        </p:scale>
        <p:origin x="3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0FC60-6B28-CB40-9F27-964B584D7D34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27231-2E7E-3B40-B3FE-C7B42D235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35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and Selection among the sea of schools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In person and Virtual Visits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Merit, Need-based, FAFSA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Research and finding Scholarships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E27231-2E7E-3B40-B3FE-C7B42D235B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24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visit.com/collegesearc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mu.edu/about/factsfiguresranking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oney.com/best-colleges/profile/pomona-college/?ref=/colleges-that-meet-full-financial-need/" TargetMode="External"/><Relationship Id="rId2" Type="http://schemas.openxmlformats.org/officeDocument/2006/relationships/hyperlink" Target="https://nau.edu/paying-for-college/tuition-and-fe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log.prepscholar.com/colleges-that-offer-complete-financial-aid" TargetMode="External"/><Relationship Id="rId5" Type="http://schemas.openxmlformats.org/officeDocument/2006/relationships/hyperlink" Target="https://news.rice.edu/news/2021/rice-strengthening-its-commitment-loan-free-financial-aid" TargetMode="External"/><Relationship Id="rId4" Type="http://schemas.openxmlformats.org/officeDocument/2006/relationships/hyperlink" Target="https://studentloanhero.com/featured/colleges-no-student-loans-policy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bigfuture.collegeboard.org/college-search" TargetMode="External"/><Relationship Id="rId3" Type="http://schemas.openxmlformats.org/officeDocument/2006/relationships/hyperlink" Target="https://www.usnews.com/best-colleges/rankings/national-universities" TargetMode="External"/><Relationship Id="rId7" Type="http://schemas.openxmlformats.org/officeDocument/2006/relationships/hyperlink" Target="https://www.forbes.com/top-colleges/" TargetMode="External"/><Relationship Id="rId12" Type="http://schemas.openxmlformats.org/officeDocument/2006/relationships/hyperlink" Target="https://www.youvisit.com/collegesearch" TargetMode="External"/><Relationship Id="rId2" Type="http://schemas.openxmlformats.org/officeDocument/2006/relationships/hyperlink" Target="https://www.princetonreview.com/college-searc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ommonapp.org/" TargetMode="External"/><Relationship Id="rId11" Type="http://schemas.openxmlformats.org/officeDocument/2006/relationships/hyperlink" Target="https://admission.asu.edu/wue" TargetMode="External"/><Relationship Id="rId5" Type="http://schemas.openxmlformats.org/officeDocument/2006/relationships/hyperlink" Target="https://nces.ed.gov/collegenavigator/" TargetMode="External"/><Relationship Id="rId10" Type="http://schemas.openxmlformats.org/officeDocument/2006/relationships/hyperlink" Target="https://www.wiche.edu/wue" TargetMode="External"/><Relationship Id="rId4" Type="http://schemas.openxmlformats.org/officeDocument/2006/relationships/hyperlink" Target="https://www.princetonreview.com/college-rankings/best-colleges" TargetMode="External"/><Relationship Id="rId9" Type="http://schemas.openxmlformats.org/officeDocument/2006/relationships/hyperlink" Target="https://www.wiche.edu/files/files/wueHandout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stweb.com/college-search/articles/summer-programs-for-high-school-students" TargetMode="External"/><Relationship Id="rId7" Type="http://schemas.openxmlformats.org/officeDocument/2006/relationships/hyperlink" Target="http://blog.collegegreenlight.com/blog/college-fly-in-diversity-programs/" TargetMode="External"/><Relationship Id="rId2" Type="http://schemas.openxmlformats.org/officeDocument/2006/relationships/hyperlink" Target="https://www.bestcollegereviews.org/features/pre-college-summer-science-programs-high-school-student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tic1.squarespace.com/static/54c6fd1be4b0f6cdd67c71db/t/5aff18b66d2a73441ec71c01/1526667446196/FY18_Fly-In+Program+Database_Updated+5/2018+-+Fly-In+Opportunities.pdf" TargetMode="External"/><Relationship Id="rId5" Type="http://schemas.openxmlformats.org/officeDocument/2006/relationships/hyperlink" Target="https://www.questbridge.org/" TargetMode="External"/><Relationship Id="rId4" Type="http://schemas.openxmlformats.org/officeDocument/2006/relationships/hyperlink" Target="http://www.collegeprepped.com/2017-free-and-low-cost-summer-college-programs-for-high-school-student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C5712-1EC4-B04E-89BB-B7933AF85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09" y="1"/>
            <a:ext cx="10131425" cy="1390388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cap="none" dirty="0">
                <a:solidFill>
                  <a:srgbClr val="FFC000"/>
                </a:solidFill>
              </a:rPr>
            </a:b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E6E33-CAEF-0A43-BD9D-4BD096780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1365"/>
            <a:ext cx="10131425" cy="6367593"/>
          </a:xfrm>
        </p:spPr>
        <p:txBody>
          <a:bodyPr>
            <a:noAutofit/>
          </a:bodyPr>
          <a:lstStyle/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What are the key differences between schools? </a:t>
            </a:r>
          </a:p>
          <a:p>
            <a:pPr marL="0" indent="0" algn="ctr">
              <a:buNone/>
            </a:pPr>
            <a:r>
              <a:rPr lang="en-US" sz="2800" dirty="0"/>
              <a:t>-</a:t>
            </a:r>
            <a:r>
              <a:rPr lang="en-US" sz="2800" dirty="0">
                <a:solidFill>
                  <a:srgbClr val="FFFF00"/>
                </a:solidFill>
              </a:rPr>
              <a:t>-Location, size, population, cost, majors, religious </a:t>
            </a:r>
            <a:r>
              <a:rPr lang="en-US" sz="2800" dirty="0" err="1">
                <a:solidFill>
                  <a:srgbClr val="FFFF00"/>
                </a:solidFill>
              </a:rPr>
              <a:t>affil</a:t>
            </a:r>
            <a:endParaRPr lang="en-US" sz="28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sz="1200" dirty="0"/>
          </a:p>
          <a:p>
            <a:pPr algn="ctr"/>
            <a:r>
              <a:rPr lang="en-US" sz="2800" dirty="0"/>
              <a:t>Private vs Public Universities vs WUE</a:t>
            </a:r>
          </a:p>
          <a:p>
            <a:pPr marL="0" indent="0" algn="ctr">
              <a:buNone/>
            </a:pPr>
            <a:endParaRPr lang="en-US" sz="1200" dirty="0"/>
          </a:p>
          <a:p>
            <a:pPr lvl="0" algn="ctr"/>
            <a:r>
              <a:rPr lang="en-US" sz="2800" dirty="0"/>
              <a:t>Admission requirements</a:t>
            </a:r>
          </a:p>
          <a:p>
            <a:pPr lvl="0" algn="ctr"/>
            <a:endParaRPr lang="en-US" sz="1200" dirty="0"/>
          </a:p>
          <a:p>
            <a:pPr algn="ctr"/>
            <a:r>
              <a:rPr lang="en-US" sz="2800" dirty="0"/>
              <a:t>School’s Reputation – </a:t>
            </a:r>
            <a:r>
              <a:rPr lang="en-US" sz="2800" b="1" dirty="0">
                <a:solidFill>
                  <a:srgbClr val="FFFF00"/>
                </a:solidFill>
              </a:rPr>
              <a:t>Acceptant, Retention, &amp; Graduation Rates</a:t>
            </a:r>
            <a:endParaRPr lang="en-US" sz="2800" dirty="0"/>
          </a:p>
          <a:p>
            <a:pPr lvl="0" algn="ctr"/>
            <a:endParaRPr lang="en-US" sz="1200" dirty="0"/>
          </a:p>
          <a:p>
            <a:pPr algn="ctr"/>
            <a:r>
              <a:rPr lang="en-US" sz="2800" dirty="0"/>
              <a:t>Campus Visits -</a:t>
            </a:r>
            <a:r>
              <a:rPr lang="en-US" sz="2800" dirty="0">
                <a:hlinkClick r:id="rId3"/>
              </a:rPr>
              <a:t>Virtual Tours</a:t>
            </a:r>
            <a:endParaRPr lang="en-US" sz="2800" dirty="0"/>
          </a:p>
          <a:p>
            <a:pPr marL="0" lvl="0" indent="0" algn="ctr">
              <a:buNone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54D100-B441-739A-2926-D301EA1ED8FD}"/>
              </a:ext>
            </a:extLst>
          </p:cNvPr>
          <p:cNvSpPr txBox="1"/>
          <p:nvPr/>
        </p:nvSpPr>
        <p:spPr>
          <a:xfrm>
            <a:off x="3610007" y="329042"/>
            <a:ext cx="39269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</a:rPr>
              <a:t>Finding the </a:t>
            </a:r>
            <a:r>
              <a:rPr lang="en-US" sz="3200" b="1" dirty="0">
                <a:solidFill>
                  <a:srgbClr val="FFC000"/>
                </a:solidFill>
              </a:rPr>
              <a:t>“Right Fit”</a:t>
            </a:r>
          </a:p>
        </p:txBody>
      </p:sp>
    </p:spTree>
    <p:extLst>
      <p:ext uri="{BB962C8B-B14F-4D97-AF65-F5344CB8AC3E}">
        <p14:creationId xmlns:p14="http://schemas.microsoft.com/office/powerpoint/2010/main" val="387166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720C6A5-513B-60B2-C399-C19B346A0987}"/>
              </a:ext>
            </a:extLst>
          </p:cNvPr>
          <p:cNvSpPr txBox="1"/>
          <p:nvPr/>
        </p:nvSpPr>
        <p:spPr>
          <a:xfrm>
            <a:off x="914400" y="537880"/>
            <a:ext cx="9749117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			     When assessing schools selectivity--- </a:t>
            </a:r>
          </a:p>
          <a:p>
            <a:endParaRPr lang="en-US" sz="2800" dirty="0"/>
          </a:p>
          <a:p>
            <a:r>
              <a:rPr lang="en-US" sz="2800" dirty="0"/>
              <a:t>You also need to make sure you are a right fit for their selectivity…</a:t>
            </a:r>
          </a:p>
          <a:p>
            <a:endParaRPr lang="en-US" sz="2800" dirty="0"/>
          </a:p>
          <a:p>
            <a:r>
              <a:rPr lang="en-US" sz="2800" dirty="0"/>
              <a:t>Examples-  </a:t>
            </a:r>
          </a:p>
          <a:p>
            <a:r>
              <a:rPr lang="en-US" sz="2800" dirty="0"/>
              <a:t>	Stanford acceptance rate is 5%  Average HS GPA 3.96  ACT 35</a:t>
            </a:r>
          </a:p>
          <a:p>
            <a:r>
              <a:rPr lang="en-US" sz="2800" dirty="0"/>
              <a:t>	Santa Clara acceptance rate is 54%  Average GPA 3.6  ACT 29</a:t>
            </a:r>
          </a:p>
          <a:p>
            <a:endParaRPr lang="en-US" sz="2800" dirty="0"/>
          </a:p>
          <a:p>
            <a:r>
              <a:rPr lang="en-US" sz="2800" dirty="0"/>
              <a:t>	NAU acceptance rate is 78%.  Average  HS GPA 3.6   ACT 25</a:t>
            </a:r>
          </a:p>
          <a:p>
            <a:r>
              <a:rPr lang="en-US" sz="2800" dirty="0"/>
              <a:t>				(tests not required)</a:t>
            </a:r>
          </a:p>
          <a:p>
            <a:r>
              <a:rPr lang="en-US" sz="2800" dirty="0"/>
              <a:t>	Hawaii acceptance rate 70%   Average HS GPA 3.7  ACT 21-24</a:t>
            </a:r>
          </a:p>
          <a:p>
            <a:endParaRPr lang="en-US" sz="2800" dirty="0"/>
          </a:p>
          <a:p>
            <a:r>
              <a:rPr lang="en-US" sz="2800" dirty="0"/>
              <a:t>You can find this and all info on school webpages—</a:t>
            </a:r>
            <a:r>
              <a:rPr lang="en-US" sz="2800" dirty="0">
                <a:hlinkClick r:id="rId2"/>
              </a:rPr>
              <a:t>example LMU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125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6E645-5038-8C44-936C-2B15FD232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905" y="183715"/>
            <a:ext cx="10131425" cy="1456267"/>
          </a:xfrm>
        </p:spPr>
        <p:txBody>
          <a:bodyPr/>
          <a:lstStyle/>
          <a:p>
            <a:pPr algn="ctr"/>
            <a:r>
              <a:rPr lang="en-US" cap="none" dirty="0">
                <a:solidFill>
                  <a:srgbClr val="FFC000"/>
                </a:solidFill>
              </a:rPr>
              <a:t>Selecting Schools according to Financial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32594-94C7-9E43-8389-233A66143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18" y="1639981"/>
            <a:ext cx="10131425" cy="50343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Universities are know for the amount of aid they give—or not</a:t>
            </a:r>
          </a:p>
          <a:p>
            <a:pPr lvl="2"/>
            <a:r>
              <a:rPr lang="en-US" sz="2400" dirty="0"/>
              <a:t>Private schools, </a:t>
            </a:r>
            <a:r>
              <a:rPr lang="en-US" sz="2400" dirty="0">
                <a:solidFill>
                  <a:srgbClr val="FFC000"/>
                </a:solidFill>
              </a:rPr>
              <a:t>generally, </a:t>
            </a:r>
            <a:r>
              <a:rPr lang="en-US" sz="2400" dirty="0"/>
              <a:t>offer significantly more aid</a:t>
            </a:r>
          </a:p>
          <a:p>
            <a:pPr lvl="2"/>
            <a:r>
              <a:rPr lang="en-US" sz="2400" dirty="0"/>
              <a:t>Remember WUE schools for in-state tuition +50%</a:t>
            </a:r>
          </a:p>
          <a:p>
            <a:pPr lvl="2"/>
            <a:r>
              <a:rPr lang="en-US" sz="2200" dirty="0">
                <a:hlinkClick r:id="rId2"/>
              </a:rPr>
              <a:t>NAU is WUE   </a:t>
            </a:r>
            <a:r>
              <a:rPr lang="en-US" sz="2200" dirty="0"/>
              <a:t>(average aid=$17k for NAU)  vs   </a:t>
            </a:r>
            <a:r>
              <a:rPr lang="en-US" sz="2200" dirty="0">
                <a:hlinkClick r:id="rId3"/>
              </a:rPr>
              <a:t>Pomona College</a:t>
            </a:r>
            <a:endParaRPr lang="en-US" sz="2200" dirty="0"/>
          </a:p>
          <a:p>
            <a:pPr lvl="5"/>
            <a:r>
              <a:rPr lang="en-US" sz="2000" dirty="0"/>
              <a:t>Then take into account graduation rates-</a:t>
            </a:r>
          </a:p>
          <a:p>
            <a:pPr lvl="8"/>
            <a:r>
              <a:rPr lang="en-US" sz="2000" dirty="0"/>
              <a:t>NAU=70%</a:t>
            </a:r>
          </a:p>
          <a:p>
            <a:pPr lvl="8"/>
            <a:r>
              <a:rPr lang="en-US" sz="2000" dirty="0"/>
              <a:t>Pomona =94%</a:t>
            </a:r>
            <a:endParaRPr lang="en-US" sz="2800" dirty="0"/>
          </a:p>
          <a:p>
            <a:r>
              <a:rPr lang="en-US" sz="2800" dirty="0"/>
              <a:t>And </a:t>
            </a:r>
            <a:r>
              <a:rPr lang="en-US" sz="2800" dirty="0">
                <a:hlinkClick r:id="rId4"/>
              </a:rPr>
              <a:t>No-loan schools </a:t>
            </a:r>
            <a:r>
              <a:rPr lang="en-US" sz="2800" dirty="0"/>
              <a:t>or Tuition free schools (</a:t>
            </a:r>
            <a:r>
              <a:rPr lang="en-US" sz="2800" dirty="0">
                <a:hlinkClick r:id="rId5"/>
              </a:rPr>
              <a:t>Rice example</a:t>
            </a:r>
            <a:r>
              <a:rPr lang="en-US" sz="2800" dirty="0"/>
              <a:t>)</a:t>
            </a:r>
          </a:p>
          <a:p>
            <a:pPr lvl="3"/>
            <a:r>
              <a:rPr lang="en-US" sz="2200" dirty="0">
                <a:hlinkClick r:id="rId6"/>
              </a:rPr>
              <a:t>Or “meet need’ schools</a:t>
            </a:r>
            <a:endParaRPr lang="en-US" sz="2800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11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5B383-97CA-C945-BD20-8C94CDF9A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581" y="0"/>
            <a:ext cx="10131425" cy="1456267"/>
          </a:xfrm>
        </p:spPr>
        <p:txBody>
          <a:bodyPr/>
          <a:lstStyle/>
          <a:p>
            <a:pPr algn="ctr"/>
            <a:r>
              <a:rPr lang="en-US" b="1" cap="none" dirty="0">
                <a:solidFill>
                  <a:srgbClr val="FFC000"/>
                </a:solidFill>
              </a:rPr>
              <a:t>Research Universities 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77B4D7-B159-BD4C-BAE1-2B756BF05267}"/>
              </a:ext>
            </a:extLst>
          </p:cNvPr>
          <p:cNvSpPr txBox="1"/>
          <p:nvPr/>
        </p:nvSpPr>
        <p:spPr>
          <a:xfrm>
            <a:off x="643581" y="728133"/>
            <a:ext cx="1090483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Decide on geographic location, size of school, academic major, cost, housing, </a:t>
            </a:r>
            <a:r>
              <a:rPr lang="en-US" sz="2400" dirty="0" err="1"/>
              <a:t>etc</a:t>
            </a:r>
            <a:r>
              <a:rPr lang="en-US" sz="2400" dirty="0"/>
              <a:t> </a:t>
            </a:r>
            <a:r>
              <a:rPr lang="en-US" sz="2400" dirty="0">
                <a:hlinkClick r:id="rId2"/>
              </a:rPr>
              <a:t>–</a:t>
            </a:r>
            <a:r>
              <a:rPr lang="en-US" sz="2400" dirty="0">
                <a:solidFill>
                  <a:srgbClr val="FFC000"/>
                </a:solidFill>
              </a:rPr>
              <a:t>when researching use multiple sites!!!</a:t>
            </a:r>
            <a:endParaRPr lang="en-US" sz="2400" dirty="0">
              <a:solidFill>
                <a:srgbClr val="FFC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sz="2400" dirty="0">
                <a:hlinkClick r:id="rId3"/>
              </a:rPr>
              <a:t>US News College Search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hlinkClick r:id="rId4"/>
              </a:rPr>
              <a:t>Princeton Review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hlinkClick r:id="rId5"/>
              </a:rPr>
              <a:t>College Navigator</a:t>
            </a:r>
            <a:r>
              <a:rPr lang="en-US" sz="2400" dirty="0"/>
              <a:t> and </a:t>
            </a:r>
            <a:r>
              <a:rPr lang="en-US" sz="2400" dirty="0">
                <a:hlinkClick r:id="rId6"/>
              </a:rPr>
              <a:t>Common App 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hlinkClick r:id="rId7"/>
              </a:rPr>
              <a:t>Forbes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>
                <a:hlinkClick r:id="rId8"/>
              </a:rPr>
              <a:t>Big Future from College Board</a:t>
            </a:r>
            <a:endParaRPr lang="en-US" sz="2400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2400" dirty="0">
                <a:hlinkClick r:id="rId9"/>
              </a:rPr>
              <a:t>WUE List of Schools</a:t>
            </a:r>
            <a:r>
              <a:rPr lang="en-US" sz="2400" dirty="0"/>
              <a:t>  and  </a:t>
            </a:r>
            <a:r>
              <a:rPr lang="en-US" sz="2400" dirty="0">
                <a:hlinkClick r:id="rId10"/>
              </a:rPr>
              <a:t>WUE benefits</a:t>
            </a:r>
            <a:endParaRPr lang="en-US" sz="2400" dirty="0"/>
          </a:p>
          <a:p>
            <a:endParaRPr lang="en-US" sz="1400" dirty="0"/>
          </a:p>
          <a:p>
            <a:r>
              <a:rPr lang="en-US" sz="2400" dirty="0"/>
              <a:t>WUE Schools—Know their application guidelines.  </a:t>
            </a:r>
            <a:r>
              <a:rPr lang="en-US" sz="2400" dirty="0">
                <a:hlinkClick r:id="rId11"/>
              </a:rPr>
              <a:t>ASU example</a:t>
            </a:r>
            <a:endParaRPr lang="en-US" sz="2400" dirty="0"/>
          </a:p>
          <a:p>
            <a:endParaRPr lang="en-US" sz="1400" dirty="0"/>
          </a:p>
          <a:p>
            <a:r>
              <a:rPr lang="en-US" sz="2400" dirty="0"/>
              <a:t>Visit Schools-  Summer programs, Fly-Ins, and  </a:t>
            </a:r>
            <a:r>
              <a:rPr lang="en-US" sz="2400" dirty="0">
                <a:hlinkClick r:id="rId12"/>
              </a:rPr>
              <a:t>Virtual Tours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8854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6EF11FE-36AB-FBCC-DA6E-F1E670C053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012459"/>
              </p:ext>
            </p:extLst>
          </p:nvPr>
        </p:nvGraphicFramePr>
        <p:xfrm>
          <a:off x="1786320" y="2291153"/>
          <a:ext cx="8128002" cy="3906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199">
                  <a:extLst>
                    <a:ext uri="{9D8B030D-6E8A-4147-A177-3AD203B41FA5}">
                      <a16:colId xmlns:a16="http://schemas.microsoft.com/office/drawing/2014/main" val="4186576757"/>
                    </a:ext>
                  </a:extLst>
                </a:gridCol>
                <a:gridCol w="855135">
                  <a:extLst>
                    <a:ext uri="{9D8B030D-6E8A-4147-A177-3AD203B41FA5}">
                      <a16:colId xmlns:a16="http://schemas.microsoft.com/office/drawing/2014/main" val="349398226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990719496"/>
                    </a:ext>
                  </a:extLst>
                </a:gridCol>
                <a:gridCol w="1488140">
                  <a:extLst>
                    <a:ext uri="{9D8B030D-6E8A-4147-A177-3AD203B41FA5}">
                      <a16:colId xmlns:a16="http://schemas.microsoft.com/office/drawing/2014/main" val="1875061473"/>
                    </a:ext>
                  </a:extLst>
                </a:gridCol>
                <a:gridCol w="1640541">
                  <a:extLst>
                    <a:ext uri="{9D8B030D-6E8A-4147-A177-3AD203B41FA5}">
                      <a16:colId xmlns:a16="http://schemas.microsoft.com/office/drawing/2014/main" val="3119480429"/>
                    </a:ext>
                  </a:extLst>
                </a:gridCol>
                <a:gridCol w="935320">
                  <a:extLst>
                    <a:ext uri="{9D8B030D-6E8A-4147-A177-3AD203B41FA5}">
                      <a16:colId xmlns:a16="http://schemas.microsoft.com/office/drawing/2014/main" val="556116009"/>
                    </a:ext>
                  </a:extLst>
                </a:gridCol>
              </a:tblGrid>
              <a:tr h="976531">
                <a:tc>
                  <a:txBody>
                    <a:bodyPr/>
                    <a:lstStyle/>
                    <a:p>
                      <a:r>
                        <a:rPr lang="en-US" dirty="0"/>
                        <a:t>List of Colleges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Accept</a:t>
                      </a:r>
                    </a:p>
                    <a:p>
                      <a:r>
                        <a:rPr lang="en-US" dirty="0"/>
                        <a:t>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Grad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Financial 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 of Attend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Cost to  Family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136486"/>
                  </a:ext>
                </a:extLst>
              </a:tr>
              <a:tr h="9765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970318"/>
                  </a:ext>
                </a:extLst>
              </a:tr>
              <a:tr h="9765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629753"/>
                  </a:ext>
                </a:extLst>
              </a:tr>
              <a:tr h="9765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08760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91ED8B0-2403-5332-36C4-3B32B01A5D90}"/>
              </a:ext>
            </a:extLst>
          </p:cNvPr>
          <p:cNvSpPr txBox="1"/>
          <p:nvPr/>
        </p:nvSpPr>
        <p:spPr>
          <a:xfrm>
            <a:off x="2323070" y="321276"/>
            <a:ext cx="60424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Create a Graph as you are researching </a:t>
            </a:r>
          </a:p>
          <a:p>
            <a:pPr algn="ctr"/>
            <a:r>
              <a:rPr lang="en-US" sz="2800" dirty="0"/>
              <a:t>and then with Acceptances</a:t>
            </a:r>
          </a:p>
        </p:txBody>
      </p:sp>
    </p:spTree>
    <p:extLst>
      <p:ext uri="{BB962C8B-B14F-4D97-AF65-F5344CB8AC3E}">
        <p14:creationId xmlns:p14="http://schemas.microsoft.com/office/powerpoint/2010/main" val="787309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14A59-C269-774B-B30C-454FCF5EC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00149"/>
            <a:ext cx="10131425" cy="1456267"/>
          </a:xfrm>
        </p:spPr>
        <p:txBody>
          <a:bodyPr/>
          <a:lstStyle/>
          <a:p>
            <a:pPr algn="ctr"/>
            <a:r>
              <a:rPr lang="en-US" b="1" cap="none" dirty="0">
                <a:solidFill>
                  <a:srgbClr val="FFC000"/>
                </a:solidFill>
              </a:rPr>
              <a:t>Additional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0A5DB-780F-404D-918D-48E38C065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93223"/>
            <a:ext cx="10131425" cy="5368834"/>
          </a:xfrm>
        </p:spPr>
        <p:txBody>
          <a:bodyPr>
            <a:normAutofit fontScale="70000" lnSpcReduction="20000"/>
          </a:bodyPr>
          <a:lstStyle/>
          <a:p>
            <a:endParaRPr lang="en-US" sz="3300" dirty="0">
              <a:hlinkClick r:id="rId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300" dirty="0">
                <a:hlinkClick r:id="rId2"/>
              </a:rPr>
              <a:t>Pre-College Summer Programs</a:t>
            </a:r>
          </a:p>
          <a:p>
            <a:pPr marL="0" indent="0">
              <a:buNone/>
            </a:pPr>
            <a:endParaRPr lang="en-US" sz="3300" dirty="0">
              <a:hlinkClick r:id="rId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300" dirty="0">
                <a:hlinkClick r:id="rId2"/>
              </a:rPr>
              <a:t>High School-College </a:t>
            </a:r>
            <a:r>
              <a:rPr lang="en-US" sz="3300" dirty="0">
                <a:hlinkClick r:id="rId3"/>
              </a:rPr>
              <a:t>Summer</a:t>
            </a:r>
            <a:r>
              <a:rPr lang="en-US" sz="3300" dirty="0">
                <a:hlinkClick r:id="rId4"/>
              </a:rPr>
              <a:t> Programs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300" dirty="0">
              <a:hlinkClick r:id="rId4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300" dirty="0">
                <a:hlinkClick r:id="rId4"/>
              </a:rPr>
              <a:t>High School Programs</a:t>
            </a:r>
            <a:r>
              <a:rPr lang="en-US" sz="3300" dirty="0">
                <a:hlinkClick r:id="rId5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300" dirty="0">
              <a:hlinkClick r:id="rId5"/>
            </a:endParaRPr>
          </a:p>
          <a:p>
            <a:r>
              <a:rPr lang="en-US" sz="3300" dirty="0">
                <a:hlinkClick r:id="rId5"/>
              </a:rPr>
              <a:t>Quest Bridge</a:t>
            </a:r>
            <a:endParaRPr lang="en-US" sz="3300" dirty="0"/>
          </a:p>
          <a:p>
            <a:pPr marL="0" indent="0">
              <a:buNone/>
            </a:pPr>
            <a:endParaRPr lang="en-US" sz="3300" dirty="0"/>
          </a:p>
          <a:p>
            <a:r>
              <a:rPr lang="en-US" sz="3300" dirty="0">
                <a:hlinkClick r:id="rId6"/>
              </a:rPr>
              <a:t>Fly-In and Diversity Programs   </a:t>
            </a:r>
            <a:endParaRPr lang="en-US" sz="3300" dirty="0"/>
          </a:p>
          <a:p>
            <a:pPr marL="0" indent="0">
              <a:buNone/>
            </a:pPr>
            <a:endParaRPr lang="en-US" sz="3300" dirty="0"/>
          </a:p>
          <a:p>
            <a:r>
              <a:rPr lang="en-US" sz="3300" dirty="0"/>
              <a:t>Blog about the </a:t>
            </a:r>
            <a:r>
              <a:rPr lang="en-US" sz="3300" dirty="0">
                <a:hlinkClick r:id="rId7"/>
              </a:rPr>
              <a:t>fly-ins</a:t>
            </a:r>
            <a:endParaRPr lang="en-US" sz="33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682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1320</TotalTime>
  <Words>374</Words>
  <Application>Microsoft Macintosh PowerPoint</Application>
  <PresentationFormat>Widescreen</PresentationFormat>
  <Paragraphs>87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Celestial</vt:lpstr>
      <vt:lpstr>  </vt:lpstr>
      <vt:lpstr>PowerPoint Presentation</vt:lpstr>
      <vt:lpstr>Selecting Schools according to Financial Resources</vt:lpstr>
      <vt:lpstr>Research Universities  </vt:lpstr>
      <vt:lpstr>PowerPoint Presentation</vt:lpstr>
      <vt:lpstr>Additional Opportunities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rebecca durrer</cp:lastModifiedBy>
  <cp:revision>88</cp:revision>
  <dcterms:created xsi:type="dcterms:W3CDTF">2018-10-23T01:09:25Z</dcterms:created>
  <dcterms:modified xsi:type="dcterms:W3CDTF">2022-10-11T23:27:47Z</dcterms:modified>
</cp:coreProperties>
</file>